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Open Sans Bold" charset="1" panose="020B0806030504020204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Comprensión de documentación con las variables a analizar</a:t>
            </a:r>
          </a:p>
          <a:p>
            <a:r>
              <a:rPr lang="en-US"/>
              <a:t/>
            </a:r>
          </a:p>
          <a:p>
            <a:r>
              <a:rPr lang="en-US"/>
              <a:t>Familiarización con dichas variables </a:t>
            </a:r>
          </a:p>
          <a:p>
            <a:r>
              <a:rPr lang="en-US"/>
              <a:t/>
            </a:r>
          </a:p>
          <a:p>
            <a:r>
              <a:rPr lang="en-US"/>
              <a:t>Optimización de la data: chequeo valores nulos y  homogeneizacion de las columnas</a:t>
            </a:r>
          </a:p>
          <a:p>
            <a:r>
              <a:rPr lang="en-US"/>
              <a:t/>
            </a:r>
          </a:p>
          <a:p>
            <a:r>
              <a:rPr lang="en-US"/>
              <a:t>Transformación de la fecha a formato estándar</a:t>
            </a:r>
          </a:p>
          <a:p>
            <a:r>
              <a:rPr lang="en-US"/>
              <a:t/>
            </a:r>
          </a:p>
          <a:p>
            <a:r>
              <a:rPr lang="en-US"/>
              <a:t>Análisis de multicolinearidad:</a:t>
            </a:r>
          </a:p>
          <a:p>
            <a:r>
              <a:rPr lang="en-US"/>
              <a:t>- Eliminación de las columnas que provocan multicolinearidaD : id y metros cuadrados del exterior</a:t>
            </a:r>
          </a:p>
          <a:p>
            <a:r>
              <a:rPr lang="en-US"/>
              <a:t/>
            </a:r>
          </a:p>
          <a:p>
            <a:r>
              <a:rPr lang="en-US"/>
              <a:t>- Determinación de las features más influyentes en el precio de las viviendas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TESTING DE LOS DIFERENTES MODELOS DE REGRESIÓN</a:t>
            </a:r>
          </a:p>
          <a:p>
            <a:r>
              <a:rPr lang="en-US"/>
              <a:t/>
            </a:r>
          </a:p>
          <a:p>
            <a:r>
              <a:rPr lang="en-US"/>
              <a:t> CONCLUSIÓN: XGBOOST REGRESSION --&gt; R2: 0.76</a:t>
            </a:r>
          </a:p>
          <a:p>
            <a:r>
              <a:rPr lang="en-US"/>
              <a:t/>
            </a:r>
          </a:p>
          <a:p>
            <a:r>
              <a:rPr lang="en-US"/>
              <a:t>r2 --&gt; qué tan bien se ajusta un modelo de regresión a los datos.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MEJORA DEL R2 MEDIANTE ESTANDARIZACIÓN</a:t>
            </a:r>
          </a:p>
          <a:p>
            <a:r>
              <a:rPr lang="en-US"/>
              <a:t/>
            </a:r>
          </a:p>
          <a:p>
            <a:r>
              <a:rPr lang="en-US"/>
              <a:t>TESTING DE DIFERENTES MODELOS M: MINMAXSCALER, STANDARDSCALER, LOG TRANSFORM</a:t>
            </a:r>
          </a:p>
          <a:p>
            <a:r>
              <a:rPr lang="en-US"/>
              <a:t/>
            </a:r>
          </a:p>
          <a:p>
            <a:r>
              <a:rPr lang="en-US"/>
              <a:t>ELECCION DE STANDARDSCALER POR SU FACILIDAD PARA TRATAR VALORES ATIPICOS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DIAPO 4</a:t>
            </a:r>
          </a:p>
          <a:p>
            <a:r>
              <a:rPr lang="en-US"/>
              <a:t>Modelo relativamente preciso, pero con margen de mejora:</a:t>
            </a:r>
          </a:p>
          <a:p>
            <a:r>
              <a:rPr lang="en-US"/>
              <a:t/>
            </a:r>
          </a:p>
          <a:p>
            <a:r>
              <a:rPr lang="en-US"/>
              <a:t>La mayoría de los datos están cerca de la línea central.</a:t>
            </a:r>
          </a:p>
          <a:p>
            <a:r>
              <a:rPr lang="en-US"/>
              <a:t/>
            </a:r>
          </a:p>
          <a:p>
            <a:r>
              <a:rPr lang="en-US"/>
              <a:t>Presencia de valores que se alejan ALGO de la línea central --&gt;  outliers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6288" y="415053"/>
            <a:ext cx="1873918" cy="2010203"/>
          </a:xfrm>
          <a:custGeom>
            <a:avLst/>
            <a:gdLst/>
            <a:ahLst/>
            <a:cxnLst/>
            <a:rect r="r" b="b" t="t" l="l"/>
            <a:pathLst>
              <a:path h="2010203" w="1873918">
                <a:moveTo>
                  <a:pt x="0" y="0"/>
                </a:moveTo>
                <a:lnTo>
                  <a:pt x="1873917" y="0"/>
                </a:lnTo>
                <a:lnTo>
                  <a:pt x="1873917" y="2010203"/>
                </a:lnTo>
                <a:lnTo>
                  <a:pt x="0" y="2010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3138" y="608579"/>
            <a:ext cx="4867467" cy="1301153"/>
            <a:chOff x="0" y="0"/>
            <a:chExt cx="6489956" cy="17348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6489956" cy="1083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21"/>
                </a:lnSpc>
              </a:pPr>
              <a:r>
                <a:rPr lang="en-US" sz="509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IRONKAGGLE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03650"/>
              <a:ext cx="6489956" cy="631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16871" y="8581390"/>
            <a:ext cx="13786375" cy="170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INMOMETRICS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Elisa Correa |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Jorge De Cos |Sara Salmón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7691" y="2936291"/>
            <a:ext cx="8332617" cy="6832746"/>
          </a:xfrm>
          <a:custGeom>
            <a:avLst/>
            <a:gdLst/>
            <a:ahLst/>
            <a:cxnLst/>
            <a:rect r="r" b="b" t="t" l="l"/>
            <a:pathLst>
              <a:path h="6832746" w="8332617">
                <a:moveTo>
                  <a:pt x="0" y="0"/>
                </a:moveTo>
                <a:lnTo>
                  <a:pt x="8332618" y="0"/>
                </a:lnTo>
                <a:lnTo>
                  <a:pt x="8332618" y="6832746"/>
                </a:lnTo>
                <a:lnTo>
                  <a:pt x="0" y="683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4606" y="3237645"/>
            <a:ext cx="7718789" cy="6020655"/>
          </a:xfrm>
          <a:custGeom>
            <a:avLst/>
            <a:gdLst/>
            <a:ahLst/>
            <a:cxnLst/>
            <a:rect r="r" b="b" t="t" l="l"/>
            <a:pathLst>
              <a:path h="6020655" w="7718789">
                <a:moveTo>
                  <a:pt x="0" y="0"/>
                </a:moveTo>
                <a:lnTo>
                  <a:pt x="7718788" y="0"/>
                </a:lnTo>
                <a:lnTo>
                  <a:pt x="7718788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4606" y="3237645"/>
            <a:ext cx="7718789" cy="6020655"/>
          </a:xfrm>
          <a:custGeom>
            <a:avLst/>
            <a:gdLst/>
            <a:ahLst/>
            <a:cxnLst/>
            <a:rect r="r" b="b" t="t" l="l"/>
            <a:pathLst>
              <a:path h="6020655" w="7718789">
                <a:moveTo>
                  <a:pt x="0" y="0"/>
                </a:moveTo>
                <a:lnTo>
                  <a:pt x="7718788" y="0"/>
                </a:lnTo>
                <a:lnTo>
                  <a:pt x="7718788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6451" y="393700"/>
            <a:ext cx="5384670" cy="99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2"/>
              </a:lnSpc>
            </a:pPr>
            <a:r>
              <a:rPr lang="en-US" sz="585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98278" y="2602845"/>
            <a:ext cx="12691443" cy="591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</a:p>
          <a:p>
            <a:pPr algn="l" marL="912004" indent="-456002" lvl="1">
              <a:lnSpc>
                <a:spcPts val="5913"/>
              </a:lnSpc>
              <a:buAutoNum type="arabi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 impactul variables (Correlation &gt; 50):</a:t>
            </a:r>
          </a:p>
          <a:p>
            <a:pPr algn="l" marL="1824007" indent="-608002" lvl="2">
              <a:lnSpc>
                <a:spcPts val="5913"/>
              </a:lnSpc>
              <a:buAutoNum type="alphaL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Square foot </a:t>
            </a:r>
          </a:p>
          <a:p>
            <a:pPr algn="l" marL="1824007" indent="-608002" lvl="2">
              <a:lnSpc>
                <a:spcPts val="5913"/>
              </a:lnSpc>
              <a:buAutoNum type="alphaL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Grade</a:t>
            </a:r>
          </a:p>
          <a:p>
            <a:pPr algn="l" marL="1824007" indent="-608002" lvl="2">
              <a:lnSpc>
                <a:spcPts val="5913"/>
              </a:lnSpc>
              <a:buAutoNum type="alphaL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Bathrooms</a:t>
            </a:r>
          </a:p>
          <a:p>
            <a:pPr algn="l" marL="912004" indent="-456002" lvl="1">
              <a:lnSpc>
                <a:spcPts val="5913"/>
              </a:lnSpc>
              <a:buAutoNum type="arabi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selection: XGBoost + StandardScale</a:t>
            </a:r>
          </a:p>
          <a:p>
            <a:pPr algn="l" marL="912004" indent="-456002" lvl="1">
              <a:lnSpc>
                <a:spcPts val="5913"/>
              </a:lnSpc>
              <a:spcBef>
                <a:spcPct val="0"/>
              </a:spcBef>
              <a:buAutoNum type="arabicPeriod" startAt="1"/>
            </a:pPr>
            <a:r>
              <a:rPr lang="en-US" b="true" sz="4224">
                <a:solidFill>
                  <a:srgbClr val="5975A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Hypothesis Testing: Higher prices equals waterviews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2309" y="3998474"/>
            <a:ext cx="4588605" cy="4673386"/>
          </a:xfrm>
          <a:custGeom>
            <a:avLst/>
            <a:gdLst/>
            <a:ahLst/>
            <a:cxnLst/>
            <a:rect r="r" b="b" t="t" l="l"/>
            <a:pathLst>
              <a:path h="4673386" w="4588605">
                <a:moveTo>
                  <a:pt x="0" y="0"/>
                </a:moveTo>
                <a:lnTo>
                  <a:pt x="4588605" y="0"/>
                </a:lnTo>
                <a:lnTo>
                  <a:pt x="4588605" y="4673387"/>
                </a:lnTo>
                <a:lnTo>
                  <a:pt x="0" y="4673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3" b="-178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08505" y="2212445"/>
            <a:ext cx="4724479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B531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 Impactful</a:t>
            </a:r>
          </a:p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B531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9437" y="2861086"/>
            <a:ext cx="8204760" cy="664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Analysis columns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TARGET: Price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Bedrooms and bathrooms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Square foot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Grade and Condition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Floors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Waterfront and view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Building and renovation years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0571" y="2249684"/>
            <a:ext cx="11726858" cy="5043543"/>
          </a:xfrm>
          <a:custGeom>
            <a:avLst/>
            <a:gdLst/>
            <a:ahLst/>
            <a:cxnLst/>
            <a:rect r="r" b="b" t="t" l="l"/>
            <a:pathLst>
              <a:path h="5043543" w="11726858">
                <a:moveTo>
                  <a:pt x="0" y="0"/>
                </a:moveTo>
                <a:lnTo>
                  <a:pt x="11726858" y="0"/>
                </a:lnTo>
                <a:lnTo>
                  <a:pt x="11726858" y="5043543"/>
                </a:lnTo>
                <a:lnTo>
                  <a:pt x="0" y="5043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2751" y="6364074"/>
            <a:ext cx="3108832" cy="972217"/>
          </a:xfrm>
          <a:custGeom>
            <a:avLst/>
            <a:gdLst/>
            <a:ahLst/>
            <a:cxnLst/>
            <a:rect r="r" b="b" t="t" l="l"/>
            <a:pathLst>
              <a:path h="972217" w="3108832">
                <a:moveTo>
                  <a:pt x="0" y="0"/>
                </a:moveTo>
                <a:lnTo>
                  <a:pt x="3108832" y="0"/>
                </a:lnTo>
                <a:lnTo>
                  <a:pt x="3108832" y="972216"/>
                </a:lnTo>
                <a:lnTo>
                  <a:pt x="0" y="972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72495" y="7316751"/>
            <a:ext cx="6940460" cy="220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7"/>
              </a:lnSpc>
            </a:pPr>
            <a:r>
              <a:rPr lang="en-US" sz="12912" b="true">
                <a:solidFill>
                  <a:srgbClr val="0097B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624893"/>
            <a:ext cx="11301259" cy="3037213"/>
          </a:xfrm>
          <a:custGeom>
            <a:avLst/>
            <a:gdLst/>
            <a:ahLst/>
            <a:cxnLst/>
            <a:rect r="r" b="b" t="t" l="l"/>
            <a:pathLst>
              <a:path h="3037213" w="11301259">
                <a:moveTo>
                  <a:pt x="0" y="0"/>
                </a:moveTo>
                <a:lnTo>
                  <a:pt x="11301258" y="0"/>
                </a:lnTo>
                <a:lnTo>
                  <a:pt x="11301258" y="3037214"/>
                </a:lnTo>
                <a:lnTo>
                  <a:pt x="0" y="303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4820" y="4883512"/>
            <a:ext cx="3108832" cy="972217"/>
          </a:xfrm>
          <a:custGeom>
            <a:avLst/>
            <a:gdLst/>
            <a:ahLst/>
            <a:cxnLst/>
            <a:rect r="r" b="b" t="t" l="l"/>
            <a:pathLst>
              <a:path h="972217" w="3108832">
                <a:moveTo>
                  <a:pt x="0" y="0"/>
                </a:moveTo>
                <a:lnTo>
                  <a:pt x="3108832" y="0"/>
                </a:lnTo>
                <a:lnTo>
                  <a:pt x="3108832" y="972217"/>
                </a:lnTo>
                <a:lnTo>
                  <a:pt x="0" y="972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1793" y="6932190"/>
            <a:ext cx="12444414" cy="220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7"/>
              </a:lnSpc>
            </a:pPr>
            <a:r>
              <a:rPr lang="en-US" sz="12912" b="true">
                <a:solidFill>
                  <a:srgbClr val="0097B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StandardScaler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2207" y="2244270"/>
            <a:ext cx="8903586" cy="5798460"/>
          </a:xfrm>
          <a:custGeom>
            <a:avLst/>
            <a:gdLst/>
            <a:ahLst/>
            <a:cxnLst/>
            <a:rect r="r" b="b" t="t" l="l"/>
            <a:pathLst>
              <a:path h="5798460" w="8903586">
                <a:moveTo>
                  <a:pt x="0" y="0"/>
                </a:moveTo>
                <a:lnTo>
                  <a:pt x="8903586" y="0"/>
                </a:lnTo>
                <a:lnTo>
                  <a:pt x="890358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2543" y="7977480"/>
            <a:ext cx="11402913" cy="19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8"/>
              </a:lnSpc>
            </a:pPr>
            <a:r>
              <a:rPr lang="en-US" sz="11412" b="true">
                <a:solidFill>
                  <a:srgbClr val="F890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Accuracy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6572" y="2821112"/>
            <a:ext cx="10474855" cy="6821749"/>
          </a:xfrm>
          <a:custGeom>
            <a:avLst/>
            <a:gdLst/>
            <a:ahLst/>
            <a:cxnLst/>
            <a:rect r="r" b="b" t="t" l="l"/>
            <a:pathLst>
              <a:path h="6821749" w="10474855">
                <a:moveTo>
                  <a:pt x="0" y="0"/>
                </a:moveTo>
                <a:lnTo>
                  <a:pt x="10474856" y="0"/>
                </a:lnTo>
                <a:lnTo>
                  <a:pt x="10474856" y="6821749"/>
                </a:lnTo>
                <a:lnTo>
                  <a:pt x="0" y="682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6349" y="3410664"/>
            <a:ext cx="8615302" cy="5847636"/>
          </a:xfrm>
          <a:custGeom>
            <a:avLst/>
            <a:gdLst/>
            <a:ahLst/>
            <a:cxnLst/>
            <a:rect r="r" b="b" t="t" l="l"/>
            <a:pathLst>
              <a:path h="5847636" w="8615302">
                <a:moveTo>
                  <a:pt x="0" y="0"/>
                </a:moveTo>
                <a:lnTo>
                  <a:pt x="8615302" y="0"/>
                </a:lnTo>
                <a:lnTo>
                  <a:pt x="861530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3244" y="2905178"/>
            <a:ext cx="8361511" cy="6741469"/>
          </a:xfrm>
          <a:custGeom>
            <a:avLst/>
            <a:gdLst/>
            <a:ahLst/>
            <a:cxnLst/>
            <a:rect r="r" b="b" t="t" l="l"/>
            <a:pathLst>
              <a:path h="6741469" w="8361511">
                <a:moveTo>
                  <a:pt x="0" y="0"/>
                </a:moveTo>
                <a:lnTo>
                  <a:pt x="8361512" y="0"/>
                </a:lnTo>
                <a:lnTo>
                  <a:pt x="8361512" y="6741468"/>
                </a:lnTo>
                <a:lnTo>
                  <a:pt x="0" y="6741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327" y="1743866"/>
            <a:ext cx="64664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House price &gt; 650K 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DAGWdCk52rE</dc:identifier>
  <dcterms:modified xsi:type="dcterms:W3CDTF">2011-08-01T06:04:30Z</dcterms:modified>
  <cp:revision>1</cp:revision>
  <dc:title>IRONKAGGLE</dc:title>
</cp:coreProperties>
</file>